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24"/>
      <p:bold r:id="rId25"/>
      <p:italic r:id="rId26"/>
      <p:boldItalic r:id="rId27"/>
    </p:embeddedFont>
    <p:embeddedFont>
      <p:font typeface="Open Sans" panose="020B0604020202020204" charset="0"/>
      <p:regular r:id="rId28"/>
      <p:bold r:id="rId29"/>
      <p:italic r:id="rId30"/>
      <p:boldItalic r:id="rId31"/>
    </p:embeddedFont>
    <p:embeddedFont>
      <p:font typeface="Economica" panose="020B0604020202020204" charset="0"/>
      <p:regular r:id="rId32"/>
      <p:bold r:id="rId33"/>
      <p:italic r:id="rId34"/>
      <p:boldItalic r:id="rId3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E41CB3BF-901B-449E-80EF-72DDE4813DEB}">
  <a:tblStyle styleId="{E41CB3BF-901B-449E-80EF-72DDE4813DEB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5" d="100"/>
          <a:sy n="105" d="100"/>
        </p:scale>
        <p:origin x="-510" y="-7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font" Target="fonts/font1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33" Type="http://schemas.openxmlformats.org/officeDocument/2006/relationships/font" Target="fonts/font10.fntdata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32" Type="http://schemas.openxmlformats.org/officeDocument/2006/relationships/font" Target="fonts/font9.fntdata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5.fntdata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font" Target="fonts/font7.fntdata"/><Relationship Id="rId35" Type="http://schemas.openxmlformats.org/officeDocument/2006/relationships/font" Target="fonts/font12.fntdata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13203081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Shape 6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Shape 6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Shape 6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Shape 7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hape 8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Shape 8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Shape 8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Shape 8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Shape 9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Shape 9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Shape 9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Shape 10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Shape 10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Shape 11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Shape 11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Shape 11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Shape 12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Shape 12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Shape 12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13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Shape 13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Shape 13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Shape 14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Shape 15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Shape 15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Shape 16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Shape 16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Shape 17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" name="Shape 17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Shape 18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" name="Shape 18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Shape 19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" name="Shape 19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Shape 19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" name="Shape 19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Shape 20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" name="Shape 20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/>
        </p:nvSpPr>
        <p:spPr>
          <a:xfrm>
            <a:off x="2744013" y="756700"/>
            <a:ext cx="1081625" cy="1124950"/>
          </a:xfrm>
          <a:custGeom>
            <a:avLst/>
            <a:gdLst/>
            <a:ahLst/>
            <a:cxnLst/>
            <a:rect l="0" t="0" r="0" b="0"/>
            <a:pathLst>
              <a:path w="43265" h="44998" extrusionOk="0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 cap="flat" cmpd="sng">
            <a:solidFill>
              <a:schemeClr val="lt2"/>
            </a:solidFill>
            <a:prstDash val="solid"/>
            <a:miter lim="8000"/>
            <a:headEnd type="none" w="sm" len="sm"/>
            <a:tailEnd type="none" w="sm" len="sm"/>
          </a:ln>
        </p:spPr>
      </p:sp>
      <p:sp>
        <p:nvSpPr>
          <p:cNvPr id="11" name="Shape 11"/>
          <p:cNvSpPr/>
          <p:nvPr/>
        </p:nvSpPr>
        <p:spPr>
          <a:xfrm rot="10800000">
            <a:off x="5318350" y="3266725"/>
            <a:ext cx="1081625" cy="1124950"/>
          </a:xfrm>
          <a:custGeom>
            <a:avLst/>
            <a:gdLst/>
            <a:ahLst/>
            <a:cxnLst/>
            <a:rect l="0" t="0" r="0" b="0"/>
            <a:pathLst>
              <a:path w="43265" h="44998" extrusionOk="0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 cap="flat" cmpd="sng">
            <a:solidFill>
              <a:schemeClr val="lt2"/>
            </a:solidFill>
            <a:prstDash val="solid"/>
            <a:miter lim="8000"/>
            <a:headEnd type="none" w="sm" len="sm"/>
            <a:tailEnd type="none" w="sm" len="sm"/>
          </a:ln>
        </p:spPr>
      </p:sp>
      <p:sp>
        <p:nvSpPr>
          <p:cNvPr id="12" name="Shape 12"/>
          <p:cNvSpPr txBox="1">
            <a:spLocks noGrp="1"/>
          </p:cNvSpPr>
          <p:nvPr>
            <p:ph type="ctrTitle"/>
          </p:nvPr>
        </p:nvSpPr>
        <p:spPr>
          <a:xfrm>
            <a:off x="3044700" y="1444255"/>
            <a:ext cx="3054600" cy="15372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>
            <a:endParaRPr/>
          </a:p>
        </p:txBody>
      </p:sp>
      <p:sp>
        <p:nvSpPr>
          <p:cNvPr id="13" name="Shape 13"/>
          <p:cNvSpPr txBox="1">
            <a:spLocks noGrp="1"/>
          </p:cNvSpPr>
          <p:nvPr>
            <p:ph type="subTitle" idx="1"/>
          </p:nvPr>
        </p:nvSpPr>
        <p:spPr>
          <a:xfrm>
            <a:off x="3044700" y="3116580"/>
            <a:ext cx="3054600" cy="701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9pPr>
          </a:lstStyle>
          <a:p>
            <a:endParaRPr/>
          </a:p>
        </p:txBody>
      </p:sp>
      <p:sp>
        <p:nvSpPr>
          <p:cNvPr id="14" name="Shape 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/>
          <p:nvPr/>
        </p:nvSpPr>
        <p:spPr>
          <a:xfrm flipH="1">
            <a:off x="7595938" y="460225"/>
            <a:ext cx="1081625" cy="1124950"/>
          </a:xfrm>
          <a:custGeom>
            <a:avLst/>
            <a:gdLst/>
            <a:ahLst/>
            <a:cxnLst/>
            <a:rect l="0" t="0" r="0" b="0"/>
            <a:pathLst>
              <a:path w="43265" h="44998" extrusionOk="0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 cap="flat" cmpd="sng">
            <a:solidFill>
              <a:schemeClr val="lt2"/>
            </a:solidFill>
            <a:prstDash val="solid"/>
            <a:miter lim="8000"/>
            <a:headEnd type="none" w="sm" len="sm"/>
            <a:tailEnd type="none" w="sm" len="sm"/>
          </a:ln>
        </p:spPr>
      </p:sp>
      <p:sp>
        <p:nvSpPr>
          <p:cNvPr id="17" name="Shape 17"/>
          <p:cNvSpPr/>
          <p:nvPr/>
        </p:nvSpPr>
        <p:spPr>
          <a:xfrm rot="10800000" flipH="1">
            <a:off x="466425" y="3558325"/>
            <a:ext cx="1081625" cy="1124950"/>
          </a:xfrm>
          <a:custGeom>
            <a:avLst/>
            <a:gdLst/>
            <a:ahLst/>
            <a:cxnLst/>
            <a:rect l="0" t="0" r="0" b="0"/>
            <a:pathLst>
              <a:path w="43265" h="44998" extrusionOk="0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 cap="flat" cmpd="sng">
            <a:solidFill>
              <a:schemeClr val="lt2"/>
            </a:solidFill>
            <a:prstDash val="solid"/>
            <a:miter lim="8000"/>
            <a:headEnd type="none" w="sm" len="sm"/>
            <a:tailEnd type="none" w="sm" len="sm"/>
          </a:ln>
        </p:spPr>
      </p:sp>
      <p:sp>
        <p:nvSpPr>
          <p:cNvPr id="18" name="Shape 18"/>
          <p:cNvSpPr txBox="1">
            <a:spLocks noGrp="1"/>
          </p:cNvSpPr>
          <p:nvPr>
            <p:ph type="title"/>
          </p:nvPr>
        </p:nvSpPr>
        <p:spPr>
          <a:xfrm>
            <a:off x="773700" y="1806450"/>
            <a:ext cx="7596600" cy="15306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body" idx="1"/>
          </p:nvPr>
        </p:nvSpPr>
        <p:spPr>
          <a:xfrm>
            <a:off x="311700" y="1225225"/>
            <a:ext cx="8520600" cy="33540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 txBox="1">
            <a:spLocks noGrp="1"/>
          </p:cNvSpPr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body" idx="1"/>
          </p:nvPr>
        </p:nvSpPr>
        <p:spPr>
          <a:xfrm>
            <a:off x="311700" y="1225225"/>
            <a:ext cx="3999900" cy="33540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8" name="Shape 28"/>
          <p:cNvSpPr txBox="1">
            <a:spLocks noGrp="1"/>
          </p:cNvSpPr>
          <p:nvPr>
            <p:ph type="body" idx="2"/>
          </p:nvPr>
        </p:nvSpPr>
        <p:spPr>
          <a:xfrm>
            <a:off x="4832400" y="1225225"/>
            <a:ext cx="3999900" cy="33540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Shape 31"/>
          <p:cNvSpPr txBox="1">
            <a:spLocks noGrp="1"/>
          </p:cNvSpPr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>
            <a:endParaRPr/>
          </a:p>
        </p:txBody>
      </p:sp>
      <p:sp>
        <p:nvSpPr>
          <p:cNvPr id="32" name="Shape 3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35" name="Shape 35"/>
          <p:cNvSpPr txBox="1">
            <a:spLocks noGrp="1"/>
          </p:cNvSpPr>
          <p:nvPr>
            <p:ph type="body" idx="1"/>
          </p:nvPr>
        </p:nvSpPr>
        <p:spPr>
          <a:xfrm>
            <a:off x="311700" y="1399400"/>
            <a:ext cx="2808000" cy="27849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6" name="Shape 3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5878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43" name="Shape 43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4" name="Shape 44"/>
          <p:cNvSpPr txBox="1">
            <a:spLocks noGrp="1"/>
          </p:cNvSpPr>
          <p:nvPr>
            <p:ph type="title"/>
          </p:nvPr>
        </p:nvSpPr>
        <p:spPr>
          <a:xfrm>
            <a:off x="265500" y="929275"/>
            <a:ext cx="4045200" cy="17862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45" name="Shape 45"/>
          <p:cNvSpPr txBox="1">
            <a:spLocks noGrp="1"/>
          </p:cNvSpPr>
          <p:nvPr>
            <p:ph type="subTitle" idx="1"/>
          </p:nvPr>
        </p:nvSpPr>
        <p:spPr>
          <a:xfrm>
            <a:off x="265500" y="2769001"/>
            <a:ext cx="4045200" cy="15741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 txBox="1">
            <a:spLocks noGrp="1"/>
          </p:cNvSpPr>
          <p:nvPr>
            <p:ph type="body" idx="1"/>
          </p:nvPr>
        </p:nvSpPr>
        <p:spPr>
          <a:xfrm>
            <a:off x="319500" y="4218925"/>
            <a:ext cx="5998800" cy="5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1pPr>
          </a:lstStyle>
          <a:p>
            <a:endParaRPr/>
          </a:p>
        </p:txBody>
      </p:sp>
      <p:sp>
        <p:nvSpPr>
          <p:cNvPr id="50" name="Shape 5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Shape 52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Shape 53"/>
          <p:cNvSpPr txBox="1">
            <a:spLocks noGrp="1"/>
          </p:cNvSpPr>
          <p:nvPr>
            <p:ph type="title"/>
          </p:nvPr>
        </p:nvSpPr>
        <p:spPr>
          <a:xfrm>
            <a:off x="311700" y="957125"/>
            <a:ext cx="8520600" cy="212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54" name="Shape 54"/>
          <p:cNvSpPr txBox="1">
            <a:spLocks noGrp="1"/>
          </p:cNvSpPr>
          <p:nvPr>
            <p:ph type="body" idx="1"/>
          </p:nvPr>
        </p:nvSpPr>
        <p:spPr>
          <a:xfrm>
            <a:off x="311700" y="3162000"/>
            <a:ext cx="8520600" cy="1071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5" name="Shape 5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luxe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311700" y="1225225"/>
            <a:ext cx="8520600" cy="3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Char char="●"/>
              <a:def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○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■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●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○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■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●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○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Open Sans"/>
              <a:buChar char="■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1pPr>
            <a:lvl2pPr lvl="1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2pPr>
            <a:lvl3pPr lvl="2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3pPr>
            <a:lvl4pPr lvl="3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4pPr>
            <a:lvl5pPr lvl="4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5pPr>
            <a:lvl6pPr lvl="5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6pPr>
            <a:lvl7pPr lvl="6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7pPr>
            <a:lvl8pPr lvl="7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8pPr>
            <a:lvl9pPr lvl="8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8.jpg"/><Relationship Id="rId4" Type="http://schemas.openxmlformats.org/officeDocument/2006/relationships/image" Target="../media/image17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png"/><Relationship Id="rId5" Type="http://schemas.openxmlformats.org/officeDocument/2006/relationships/image" Target="../media/image21.jpg"/><Relationship Id="rId4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6.png"/><Relationship Id="rId4" Type="http://schemas.openxmlformats.org/officeDocument/2006/relationships/image" Target="../media/image25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Shape 6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6125" y="1526238"/>
            <a:ext cx="8803474" cy="1624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Shape 6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3758500"/>
            <a:ext cx="9143998" cy="1385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Shape 6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10800000">
            <a:off x="2" y="0"/>
            <a:ext cx="9146748" cy="1385000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Shape 65"/>
          <p:cNvSpPr txBox="1"/>
          <p:nvPr/>
        </p:nvSpPr>
        <p:spPr>
          <a:xfrm>
            <a:off x="1128750" y="3291925"/>
            <a:ext cx="6886500" cy="6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>
                <a:solidFill>
                  <a:schemeClr val="accent1"/>
                </a:solidFill>
                <a:latin typeface="Oswald"/>
                <a:ea typeface="Oswald"/>
                <a:cs typeface="Oswald"/>
                <a:sym typeface="Oswald"/>
              </a:rPr>
              <a:t>GROUP: BRONCOS</a:t>
            </a:r>
            <a:endParaRPr sz="2000" dirty="0">
              <a:solidFill>
                <a:schemeClr val="accent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Oswald"/>
              <a:ea typeface="Oswald"/>
              <a:cs typeface="Oswald"/>
              <a:sym typeface="Oswald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hape 70"/>
          <p:cNvSpPr txBox="1">
            <a:spLocks noGrp="1"/>
          </p:cNvSpPr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2"/>
                </a:solidFill>
                <a:latin typeface="Oswald"/>
                <a:ea typeface="Oswald"/>
                <a:cs typeface="Oswald"/>
                <a:sym typeface="Oswald"/>
              </a:rPr>
              <a:t>OVERVIEW</a:t>
            </a:r>
            <a:endParaRPr>
              <a:solidFill>
                <a:schemeClr val="lt2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71" name="Shape 71"/>
          <p:cNvSpPr txBox="1">
            <a:spLocks noGrp="1"/>
          </p:cNvSpPr>
          <p:nvPr>
            <p:ph type="body" idx="1"/>
          </p:nvPr>
        </p:nvSpPr>
        <p:spPr>
          <a:xfrm>
            <a:off x="311700" y="1225225"/>
            <a:ext cx="4844100" cy="335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55600" rtl="0">
              <a:spcBef>
                <a:spcPts val="0"/>
              </a:spcBef>
              <a:spcAft>
                <a:spcPts val="0"/>
              </a:spcAft>
              <a:buSzPts val="2000"/>
              <a:buFont typeface="Calibri"/>
              <a:buAutoNum type="arabicPeriod"/>
            </a:pPr>
            <a:r>
              <a:rPr lang="en" sz="2000">
                <a:latin typeface="Calibri"/>
                <a:ea typeface="Calibri"/>
                <a:cs typeface="Calibri"/>
                <a:sym typeface="Calibri"/>
              </a:rPr>
              <a:t>Executive Summary</a:t>
            </a:r>
            <a:endParaRPr sz="200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55600" rtl="0">
              <a:spcBef>
                <a:spcPts val="0"/>
              </a:spcBef>
              <a:spcAft>
                <a:spcPts val="0"/>
              </a:spcAft>
              <a:buSzPts val="2000"/>
              <a:buFont typeface="Calibri"/>
              <a:buAutoNum type="arabicPeriod"/>
            </a:pPr>
            <a:r>
              <a:rPr lang="en" sz="2000">
                <a:latin typeface="Calibri"/>
                <a:ea typeface="Calibri"/>
                <a:cs typeface="Calibri"/>
                <a:sym typeface="Calibri"/>
              </a:rPr>
              <a:t>Situation Analysis</a:t>
            </a:r>
            <a:endParaRPr sz="200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55600" rtl="0">
              <a:spcBef>
                <a:spcPts val="0"/>
              </a:spcBef>
              <a:spcAft>
                <a:spcPts val="0"/>
              </a:spcAft>
              <a:buSzPts val="2000"/>
              <a:buFont typeface="Calibri"/>
              <a:buAutoNum type="arabicPeriod"/>
            </a:pPr>
            <a:r>
              <a:rPr lang="en" sz="2000">
                <a:latin typeface="Calibri"/>
                <a:ea typeface="Calibri"/>
                <a:cs typeface="Calibri"/>
                <a:sym typeface="Calibri"/>
              </a:rPr>
              <a:t>SWOT Analysis</a:t>
            </a:r>
            <a:endParaRPr sz="200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55600" rtl="0">
              <a:spcBef>
                <a:spcPts val="0"/>
              </a:spcBef>
              <a:spcAft>
                <a:spcPts val="0"/>
              </a:spcAft>
              <a:buSzPts val="2000"/>
              <a:buFont typeface="Calibri"/>
              <a:buAutoNum type="arabicPeriod"/>
            </a:pPr>
            <a:r>
              <a:rPr lang="en" sz="2000">
                <a:latin typeface="Calibri"/>
                <a:ea typeface="Calibri"/>
                <a:cs typeface="Calibri"/>
                <a:sym typeface="Calibri"/>
              </a:rPr>
              <a:t>TOWS Matrix</a:t>
            </a:r>
            <a:endParaRPr sz="200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55600" rtl="0">
              <a:spcBef>
                <a:spcPts val="0"/>
              </a:spcBef>
              <a:spcAft>
                <a:spcPts val="0"/>
              </a:spcAft>
              <a:buSzPts val="2000"/>
              <a:buFont typeface="Calibri"/>
              <a:buAutoNum type="arabicPeriod"/>
            </a:pPr>
            <a:r>
              <a:rPr lang="en" sz="2000">
                <a:latin typeface="Calibri"/>
                <a:ea typeface="Calibri"/>
                <a:cs typeface="Calibri"/>
                <a:sym typeface="Calibri"/>
              </a:rPr>
              <a:t>Competitive Advantage</a:t>
            </a:r>
            <a:endParaRPr sz="200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55600" rtl="0">
              <a:spcBef>
                <a:spcPts val="0"/>
              </a:spcBef>
              <a:spcAft>
                <a:spcPts val="0"/>
              </a:spcAft>
              <a:buSzPts val="2000"/>
              <a:buFont typeface="Calibri"/>
              <a:buAutoNum type="arabicPeriod"/>
            </a:pPr>
            <a:r>
              <a:rPr lang="en" sz="2000">
                <a:latin typeface="Calibri"/>
                <a:ea typeface="Calibri"/>
                <a:cs typeface="Calibri"/>
                <a:sym typeface="Calibri"/>
              </a:rPr>
              <a:t>Marketing Goals and Objectives</a:t>
            </a:r>
            <a:endParaRPr sz="200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55600" rtl="0">
              <a:spcBef>
                <a:spcPts val="0"/>
              </a:spcBef>
              <a:spcAft>
                <a:spcPts val="0"/>
              </a:spcAft>
              <a:buSzPts val="2000"/>
              <a:buFont typeface="Calibri"/>
              <a:buAutoNum type="arabicPeriod"/>
            </a:pPr>
            <a:r>
              <a:rPr lang="en" sz="2000">
                <a:latin typeface="Calibri"/>
                <a:ea typeface="Calibri"/>
                <a:cs typeface="Calibri"/>
                <a:sym typeface="Calibri"/>
              </a:rPr>
              <a:t>Marketing Strategy and Marketing Mix</a:t>
            </a:r>
            <a:endParaRPr sz="200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55600">
              <a:spcBef>
                <a:spcPts val="0"/>
              </a:spcBef>
              <a:spcAft>
                <a:spcPts val="0"/>
              </a:spcAft>
              <a:buSzPts val="2000"/>
              <a:buFont typeface="Calibri"/>
              <a:buAutoNum type="arabicPeriod"/>
            </a:pPr>
            <a:r>
              <a:rPr lang="en" sz="2000">
                <a:latin typeface="Calibri"/>
                <a:ea typeface="Calibri"/>
                <a:cs typeface="Calibri"/>
                <a:sym typeface="Calibri"/>
              </a:rPr>
              <a:t>Consultation to the Business Owner </a:t>
            </a:r>
            <a:endParaRPr sz="20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2" name="Shape 7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81675" y="1225225"/>
            <a:ext cx="3071776" cy="31488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Shape 77"/>
          <p:cNvSpPr txBox="1">
            <a:spLocks noGrp="1"/>
          </p:cNvSpPr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2"/>
                </a:solidFill>
                <a:latin typeface="Oswald"/>
                <a:ea typeface="Oswald"/>
                <a:cs typeface="Oswald"/>
                <a:sym typeface="Oswald"/>
              </a:rPr>
              <a:t>EXECUTIVE SUMMARY</a:t>
            </a:r>
            <a:endParaRPr>
              <a:solidFill>
                <a:schemeClr val="lt2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78" name="Shape 78"/>
          <p:cNvSpPr txBox="1">
            <a:spLocks noGrp="1"/>
          </p:cNvSpPr>
          <p:nvPr>
            <p:ph type="body" idx="1"/>
          </p:nvPr>
        </p:nvSpPr>
        <p:spPr>
          <a:xfrm>
            <a:off x="237350" y="1200425"/>
            <a:ext cx="5364900" cy="3620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302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Font typeface="Calibri"/>
              <a:buChar char="●"/>
            </a:pPr>
            <a:r>
              <a:rPr lang="en" sz="1600">
                <a:latin typeface="Calibri"/>
                <a:ea typeface="Calibri"/>
                <a:cs typeface="Calibri"/>
                <a:sym typeface="Calibri"/>
              </a:rPr>
              <a:t>Nonprofit organization located in Claremont, California</a:t>
            </a:r>
            <a:endParaRPr sz="160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302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Font typeface="Calibri"/>
              <a:buChar char="●"/>
            </a:pPr>
            <a:r>
              <a:rPr lang="en" sz="1600">
                <a:latin typeface="Calibri"/>
                <a:ea typeface="Calibri"/>
                <a:cs typeface="Calibri"/>
                <a:sym typeface="Calibri"/>
              </a:rPr>
              <a:t>Founded by former University Dean and Professor</a:t>
            </a:r>
            <a:endParaRPr sz="160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302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Font typeface="Calibri"/>
              <a:buChar char="●"/>
            </a:pPr>
            <a:r>
              <a:rPr lang="en" sz="1600">
                <a:latin typeface="Calibri"/>
                <a:ea typeface="Calibri"/>
                <a:cs typeface="Calibri"/>
                <a:sym typeface="Calibri"/>
              </a:rPr>
              <a:t>No desire to be the next biggest coffee shop</a:t>
            </a:r>
            <a:endParaRPr sz="160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302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Font typeface="Calibri"/>
              <a:buChar char="●"/>
            </a:pPr>
            <a:r>
              <a:rPr lang="en" sz="1600">
                <a:latin typeface="Calibri"/>
                <a:ea typeface="Calibri"/>
                <a:cs typeface="Calibri"/>
                <a:sym typeface="Calibri"/>
              </a:rPr>
              <a:t>Wants to focus on community enhancement</a:t>
            </a:r>
            <a:endParaRPr sz="160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302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Font typeface="Calibri"/>
              <a:buChar char="●"/>
            </a:pPr>
            <a:r>
              <a:rPr lang="en" sz="1600">
                <a:latin typeface="Calibri"/>
                <a:ea typeface="Calibri"/>
                <a:cs typeface="Calibri"/>
                <a:sym typeface="Calibri"/>
              </a:rPr>
              <a:t>Inspire others to give back to local communities </a:t>
            </a:r>
            <a:endParaRPr sz="160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302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Font typeface="Calibri"/>
              <a:buChar char="●"/>
            </a:pPr>
            <a:r>
              <a:rPr lang="en" sz="1600">
                <a:latin typeface="Calibri"/>
                <a:ea typeface="Calibri"/>
                <a:cs typeface="Calibri"/>
                <a:sym typeface="Calibri"/>
              </a:rPr>
              <a:t>Just a front for advocating social justice </a:t>
            </a:r>
            <a:endParaRPr sz="160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302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Font typeface="Calibri"/>
              <a:buChar char="●"/>
            </a:pPr>
            <a:r>
              <a:rPr lang="en" sz="1600">
                <a:latin typeface="Calibri"/>
                <a:ea typeface="Calibri"/>
                <a:cs typeface="Calibri"/>
                <a:sym typeface="Calibri"/>
              </a:rPr>
              <a:t>Strives to impact surrounding communities of Claremont</a:t>
            </a:r>
            <a:endParaRPr sz="160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302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Font typeface="Calibri"/>
              <a:buChar char="●"/>
            </a:pPr>
            <a:r>
              <a:rPr lang="en" sz="1600">
                <a:latin typeface="Calibri"/>
                <a:ea typeface="Calibri"/>
                <a:cs typeface="Calibri"/>
                <a:sym typeface="Calibri"/>
              </a:rPr>
              <a:t>Build a community with those who share the same vision</a:t>
            </a:r>
            <a:endParaRPr sz="16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9" name="Shape 79"/>
          <p:cNvPicPr preferRelativeResize="0"/>
          <p:nvPr/>
        </p:nvPicPr>
        <p:blipFill rotWithShape="1">
          <a:blip r:embed="rId3">
            <a:alphaModFix/>
          </a:blip>
          <a:srcRect r="21457"/>
          <a:stretch/>
        </p:blipFill>
        <p:spPr>
          <a:xfrm>
            <a:off x="5676600" y="1354725"/>
            <a:ext cx="3155699" cy="268289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 txBox="1">
            <a:spLocks noGrp="1"/>
          </p:cNvSpPr>
          <p:nvPr>
            <p:ph type="title" idx="4294967295"/>
          </p:nvPr>
        </p:nvSpPr>
        <p:spPr>
          <a:xfrm>
            <a:off x="3682850" y="1140750"/>
            <a:ext cx="5149500" cy="2862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0">
                <a:solidFill>
                  <a:schemeClr val="lt2"/>
                </a:solidFill>
                <a:latin typeface="Oswald"/>
                <a:ea typeface="Oswald"/>
                <a:cs typeface="Oswald"/>
                <a:sym typeface="Oswald"/>
              </a:rPr>
              <a:t>SITUATION ANALYSIS</a:t>
            </a:r>
            <a:endParaRPr sz="8000">
              <a:solidFill>
                <a:schemeClr val="lt2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Shape 89"/>
          <p:cNvSpPr txBox="1">
            <a:spLocks noGrp="1"/>
          </p:cNvSpPr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2"/>
                </a:solidFill>
                <a:latin typeface="Oswald"/>
                <a:ea typeface="Oswald"/>
                <a:cs typeface="Oswald"/>
                <a:sym typeface="Oswald"/>
              </a:rPr>
              <a:t>INTERNAL</a:t>
            </a:r>
            <a:endParaRPr>
              <a:solidFill>
                <a:schemeClr val="lt2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90" name="Shape 90"/>
          <p:cNvSpPr txBox="1">
            <a:spLocks noGrp="1"/>
          </p:cNvSpPr>
          <p:nvPr>
            <p:ph type="body" idx="1"/>
          </p:nvPr>
        </p:nvSpPr>
        <p:spPr>
          <a:xfrm>
            <a:off x="311700" y="1225225"/>
            <a:ext cx="8520600" cy="335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160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Shape 95"/>
          <p:cNvSpPr txBox="1">
            <a:spLocks noGrp="1"/>
          </p:cNvSpPr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2"/>
                </a:solidFill>
                <a:latin typeface="Oswald"/>
                <a:ea typeface="Oswald"/>
                <a:cs typeface="Oswald"/>
                <a:sym typeface="Oswald"/>
              </a:rPr>
              <a:t>CUSTOMER</a:t>
            </a:r>
            <a:endParaRPr>
              <a:solidFill>
                <a:schemeClr val="lt2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96" name="Shape 96"/>
          <p:cNvSpPr txBox="1">
            <a:spLocks noGrp="1"/>
          </p:cNvSpPr>
          <p:nvPr>
            <p:ph type="body" idx="1"/>
          </p:nvPr>
        </p:nvSpPr>
        <p:spPr>
          <a:xfrm>
            <a:off x="311700" y="1225225"/>
            <a:ext cx="8520600" cy="335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160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hape 101"/>
          <p:cNvSpPr txBox="1">
            <a:spLocks noGrp="1"/>
          </p:cNvSpPr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2"/>
                </a:solidFill>
                <a:latin typeface="Oswald"/>
                <a:ea typeface="Oswald"/>
                <a:cs typeface="Oswald"/>
                <a:sym typeface="Oswald"/>
              </a:rPr>
              <a:t>EXTERNAL</a:t>
            </a:r>
            <a:endParaRPr>
              <a:solidFill>
                <a:schemeClr val="lt2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02" name="Shape 102"/>
          <p:cNvSpPr txBox="1">
            <a:spLocks noGrp="1"/>
          </p:cNvSpPr>
          <p:nvPr>
            <p:ph type="body" idx="1"/>
          </p:nvPr>
        </p:nvSpPr>
        <p:spPr>
          <a:xfrm>
            <a:off x="311700" y="1225225"/>
            <a:ext cx="8520600" cy="335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160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Shape 107"/>
          <p:cNvSpPr txBox="1">
            <a:spLocks noGrp="1"/>
          </p:cNvSpPr>
          <p:nvPr>
            <p:ph type="title" idx="4294967295"/>
          </p:nvPr>
        </p:nvSpPr>
        <p:spPr>
          <a:xfrm>
            <a:off x="3682850" y="1140750"/>
            <a:ext cx="5149500" cy="2862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0">
                <a:solidFill>
                  <a:schemeClr val="lt2"/>
                </a:solidFill>
                <a:latin typeface="Oswald"/>
                <a:ea typeface="Oswald"/>
                <a:cs typeface="Oswald"/>
                <a:sym typeface="Oswald"/>
              </a:rPr>
              <a:t>SWOT ANALYSIS</a:t>
            </a:r>
            <a:endParaRPr sz="8000">
              <a:solidFill>
                <a:schemeClr val="lt2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hape 112"/>
          <p:cNvSpPr txBox="1">
            <a:spLocks noGrp="1"/>
          </p:cNvSpPr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2"/>
                </a:solidFill>
                <a:latin typeface="Oswald"/>
                <a:ea typeface="Oswald"/>
                <a:cs typeface="Oswald"/>
                <a:sym typeface="Oswald"/>
              </a:rPr>
              <a:t>SWOT </a:t>
            </a:r>
            <a:endParaRPr>
              <a:solidFill>
                <a:schemeClr val="lt2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graphicFrame>
        <p:nvGraphicFramePr>
          <p:cNvPr id="113" name="Shape 113"/>
          <p:cNvGraphicFramePr/>
          <p:nvPr>
            <p:extLst>
              <p:ext uri="{D42A27DB-BD31-4B8C-83A1-F6EECF244321}">
                <p14:modId xmlns:p14="http://schemas.microsoft.com/office/powerpoint/2010/main" val="357376041"/>
              </p:ext>
            </p:extLst>
          </p:nvPr>
        </p:nvGraphicFramePr>
        <p:xfrm>
          <a:off x="366000" y="1147200"/>
          <a:ext cx="8466300" cy="3602850"/>
        </p:xfrm>
        <a:graphic>
          <a:graphicData uri="http://schemas.openxmlformats.org/drawingml/2006/table">
            <a:tbl>
              <a:tblPr>
                <a:noFill/>
                <a:tableStyleId>{E41CB3BF-901B-449E-80EF-72DDE4813DEB}</a:tableStyleId>
              </a:tblPr>
              <a:tblGrid>
                <a:gridCol w="4233150"/>
                <a:gridCol w="4233150"/>
              </a:tblGrid>
              <a:tr h="1801425">
                <a:tc>
                  <a:txBody>
                    <a:bodyPr/>
                    <a:lstStyle/>
                    <a:p>
                      <a:pPr marL="0" lvl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/>
                </a:tc>
              </a:tr>
              <a:tr h="1801425"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/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Shape 118"/>
          <p:cNvSpPr txBox="1">
            <a:spLocks noGrp="1"/>
          </p:cNvSpPr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2"/>
                </a:solidFill>
                <a:latin typeface="Oswald"/>
                <a:ea typeface="Oswald"/>
                <a:cs typeface="Oswald"/>
                <a:sym typeface="Oswald"/>
              </a:rPr>
              <a:t>TOWS MATRIX</a:t>
            </a:r>
            <a:endParaRPr>
              <a:solidFill>
                <a:schemeClr val="lt2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19" name="Shape 119"/>
          <p:cNvSpPr txBox="1">
            <a:spLocks noGrp="1"/>
          </p:cNvSpPr>
          <p:nvPr>
            <p:ph type="body" idx="1"/>
          </p:nvPr>
        </p:nvSpPr>
        <p:spPr>
          <a:xfrm>
            <a:off x="311700" y="1225225"/>
            <a:ext cx="8520600" cy="335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160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Shape 124"/>
          <p:cNvSpPr txBox="1">
            <a:spLocks noGrp="1"/>
          </p:cNvSpPr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2"/>
                </a:solidFill>
                <a:latin typeface="Oswald"/>
                <a:ea typeface="Oswald"/>
                <a:cs typeface="Oswald"/>
                <a:sym typeface="Oswald"/>
              </a:rPr>
              <a:t>COMPETITIVE ADVANTAGE</a:t>
            </a:r>
            <a:endParaRPr>
              <a:solidFill>
                <a:schemeClr val="lt2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25" name="Shape 125"/>
          <p:cNvSpPr txBox="1">
            <a:spLocks noGrp="1"/>
          </p:cNvSpPr>
          <p:nvPr>
            <p:ph type="body" idx="1"/>
          </p:nvPr>
        </p:nvSpPr>
        <p:spPr>
          <a:xfrm>
            <a:off x="311700" y="1225225"/>
            <a:ext cx="8520600" cy="335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160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hape 130"/>
          <p:cNvSpPr txBox="1">
            <a:spLocks noGrp="1"/>
          </p:cNvSpPr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2"/>
                </a:solidFill>
                <a:latin typeface="Oswald"/>
                <a:ea typeface="Oswald"/>
                <a:cs typeface="Oswald"/>
                <a:sym typeface="Oswald"/>
              </a:rPr>
              <a:t>MARKETING GOALS AND OBJECTIVES</a:t>
            </a:r>
            <a:endParaRPr>
              <a:solidFill>
                <a:schemeClr val="lt2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31" name="Shape 131"/>
          <p:cNvSpPr txBox="1">
            <a:spLocks noGrp="1"/>
          </p:cNvSpPr>
          <p:nvPr>
            <p:ph type="body" idx="1"/>
          </p:nvPr>
        </p:nvSpPr>
        <p:spPr>
          <a:xfrm>
            <a:off x="311700" y="1147225"/>
            <a:ext cx="4906200" cy="356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Calibri"/>
              <a:buChar char="●"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Goal is to impact lives with every cup 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Calibri"/>
              <a:buChar char="●"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More than just a coffee shop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Calibri"/>
              <a:buChar char="●"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Reconcile social injustice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Calibri"/>
              <a:buChar char="●"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Planted in a community that is fairly affluent and next to a community that is in need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Calibri"/>
              <a:buChar char="●"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Inspire others to be a part of the movement 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Calibri"/>
              <a:buChar char="●"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Keep people in longer to build relationships 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Calibri"/>
              <a:buChar char="●"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Customers are more important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Calibri"/>
              <a:buChar char="●"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Make customers aware of community needs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marL="0" lvl="0" indent="0">
              <a:spcBef>
                <a:spcPts val="160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  <a:p>
            <a:pPr marL="0" lvl="0" indent="0">
              <a:spcBef>
                <a:spcPts val="160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  <a:p>
            <a:pPr marL="0" lvl="0" indent="0" rtl="0">
              <a:spcBef>
                <a:spcPts val="1600"/>
              </a:spcBef>
              <a:spcAft>
                <a:spcPts val="160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2" name="Shape 132"/>
          <p:cNvPicPr preferRelativeResize="0"/>
          <p:nvPr/>
        </p:nvPicPr>
        <p:blipFill rotWithShape="1">
          <a:blip r:embed="rId3">
            <a:alphaModFix/>
          </a:blip>
          <a:srcRect l="5704" r="8377"/>
          <a:stretch/>
        </p:blipFill>
        <p:spPr>
          <a:xfrm>
            <a:off x="5107275" y="1697975"/>
            <a:ext cx="3915526" cy="2178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Shape 137"/>
          <p:cNvSpPr txBox="1">
            <a:spLocks noGrp="1"/>
          </p:cNvSpPr>
          <p:nvPr>
            <p:ph type="title" idx="4294967295"/>
          </p:nvPr>
        </p:nvSpPr>
        <p:spPr>
          <a:xfrm>
            <a:off x="3344400" y="1064550"/>
            <a:ext cx="5792700" cy="2862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>
                <a:solidFill>
                  <a:schemeClr val="lt2"/>
                </a:solidFill>
                <a:latin typeface="Oswald"/>
                <a:ea typeface="Oswald"/>
                <a:cs typeface="Oswald"/>
                <a:sym typeface="Oswald"/>
              </a:rPr>
              <a:t>MARKETING STRATEGY </a:t>
            </a:r>
            <a:endParaRPr sz="5000">
              <a:solidFill>
                <a:schemeClr val="lt2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>
                <a:solidFill>
                  <a:schemeClr val="lt2"/>
                </a:solidFill>
                <a:latin typeface="Oswald"/>
                <a:ea typeface="Oswald"/>
                <a:cs typeface="Oswald"/>
                <a:sym typeface="Oswald"/>
              </a:rPr>
              <a:t>AND </a:t>
            </a:r>
            <a:endParaRPr sz="5000">
              <a:solidFill>
                <a:schemeClr val="lt2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>
                <a:solidFill>
                  <a:schemeClr val="lt2"/>
                </a:solidFill>
                <a:latin typeface="Oswald"/>
                <a:ea typeface="Oswald"/>
                <a:cs typeface="Oswald"/>
                <a:sym typeface="Oswald"/>
              </a:rPr>
              <a:t>MARKETING MIX </a:t>
            </a:r>
            <a:endParaRPr sz="5000">
              <a:solidFill>
                <a:schemeClr val="lt2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hape 142"/>
          <p:cNvSpPr txBox="1">
            <a:spLocks noGrp="1"/>
          </p:cNvSpPr>
          <p:nvPr>
            <p:ph type="title"/>
          </p:nvPr>
        </p:nvSpPr>
        <p:spPr>
          <a:xfrm>
            <a:off x="2334450" y="261625"/>
            <a:ext cx="44751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800">
                <a:solidFill>
                  <a:schemeClr val="lt2"/>
                </a:solidFill>
                <a:latin typeface="Oswald"/>
                <a:ea typeface="Oswald"/>
                <a:cs typeface="Oswald"/>
                <a:sym typeface="Oswald"/>
              </a:rPr>
              <a:t>TARGET MARKET</a:t>
            </a:r>
            <a:r>
              <a:rPr lang="en">
                <a:solidFill>
                  <a:schemeClr val="lt2"/>
                </a:solidFill>
                <a:latin typeface="Oswald"/>
                <a:ea typeface="Oswald"/>
                <a:cs typeface="Oswald"/>
                <a:sym typeface="Oswald"/>
              </a:rPr>
              <a:t> </a:t>
            </a:r>
            <a:endParaRPr>
              <a:solidFill>
                <a:schemeClr val="lt2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43" name="Shape 143"/>
          <p:cNvSpPr txBox="1">
            <a:spLocks noGrp="1"/>
          </p:cNvSpPr>
          <p:nvPr>
            <p:ph type="body" idx="1"/>
          </p:nvPr>
        </p:nvSpPr>
        <p:spPr>
          <a:xfrm>
            <a:off x="275325" y="1093425"/>
            <a:ext cx="4902900" cy="364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The primary target market are millennials.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Calibri"/>
              <a:buChar char="●"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College students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marL="1371600" lvl="1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Calibri"/>
              <a:buChar char="○"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University of La Verne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marL="1371600" lvl="1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Calibri"/>
              <a:buChar char="○"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Claremont College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marL="1371600" lvl="1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Calibri"/>
              <a:buChar char="○"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Western University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marL="1371600" lvl="1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Calibri"/>
              <a:buChar char="○"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Cal Poly Pomona 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Calibri"/>
              <a:buChar char="●"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Young professionals in their 20’s 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The secondary target market are: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Calibri"/>
              <a:buChar char="●"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High school students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Calibri"/>
              <a:buChar char="●"/>
            </a:pPr>
            <a:r>
              <a:rPr lang="en" sz="1800">
                <a:latin typeface="Calibri"/>
                <a:ea typeface="Calibri"/>
                <a:cs typeface="Calibri"/>
                <a:sym typeface="Calibri"/>
              </a:rPr>
              <a:t>Senior citizens 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4" name="Shape 144"/>
          <p:cNvPicPr preferRelativeResize="0"/>
          <p:nvPr/>
        </p:nvPicPr>
        <p:blipFill rotWithShape="1">
          <a:blip r:embed="rId3">
            <a:alphaModFix/>
          </a:blip>
          <a:srcRect b="8003"/>
          <a:stretch/>
        </p:blipFill>
        <p:spPr>
          <a:xfrm>
            <a:off x="6242450" y="867575"/>
            <a:ext cx="2602726" cy="2565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Shape 14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77875" y="2508275"/>
            <a:ext cx="2531674" cy="24121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Shape 14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28999" y="1017324"/>
            <a:ext cx="1362624" cy="563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Shape 14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277887" y="1724561"/>
            <a:ext cx="900500" cy="639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Shape 14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977800" y="3514500"/>
            <a:ext cx="1726025" cy="1467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Shape 14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284450" y="1666625"/>
            <a:ext cx="695807" cy="755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hape 154"/>
          <p:cNvSpPr txBox="1">
            <a:spLocks noGrp="1"/>
          </p:cNvSpPr>
          <p:nvPr>
            <p:ph type="title"/>
          </p:nvPr>
        </p:nvSpPr>
        <p:spPr>
          <a:xfrm>
            <a:off x="658900" y="1029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lt2"/>
                </a:solidFill>
                <a:latin typeface="Oswald"/>
                <a:ea typeface="Oswald"/>
                <a:cs typeface="Oswald"/>
                <a:sym typeface="Oswald"/>
              </a:rPr>
              <a:t>PRODUCTS</a:t>
            </a:r>
            <a:endParaRPr sz="3600">
              <a:solidFill>
                <a:schemeClr val="lt2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55" name="Shape 155"/>
          <p:cNvSpPr txBox="1">
            <a:spLocks noGrp="1"/>
          </p:cNvSpPr>
          <p:nvPr>
            <p:ph type="body" idx="1"/>
          </p:nvPr>
        </p:nvSpPr>
        <p:spPr>
          <a:xfrm>
            <a:off x="384225" y="858600"/>
            <a:ext cx="2263800" cy="299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Coffee Classics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Calibri"/>
              <a:buChar char="●"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Fresh Brew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Calibri"/>
              <a:buChar char="●"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Espresso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Calibri"/>
              <a:buChar char="●"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Macchiato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Calibri"/>
              <a:buChar char="●"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Cappuccino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Calibri"/>
              <a:buChar char="●"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Americano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Calibri"/>
              <a:buChar char="●"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Artisan Tea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Specialty Coffee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Calibri"/>
              <a:buChar char="●"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Flavored Latte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Calibri"/>
              <a:buChar char="●"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Creme </a:t>
            </a:r>
            <a:r>
              <a:rPr lang="en">
                <a:solidFill>
                  <a:srgbClr val="333333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Brûlée Latte</a:t>
            </a:r>
            <a:endParaRPr>
              <a:solidFill>
                <a:srgbClr val="333333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Calibri"/>
              <a:buChar char="●"/>
            </a:pPr>
            <a:r>
              <a:rPr lang="en">
                <a:solidFill>
                  <a:srgbClr val="333333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Cinnamon Mocha Latte</a:t>
            </a:r>
            <a:endParaRPr sz="6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" name="Shape 156"/>
          <p:cNvSpPr txBox="1">
            <a:spLocks noGrp="1"/>
          </p:cNvSpPr>
          <p:nvPr>
            <p:ph type="title"/>
          </p:nvPr>
        </p:nvSpPr>
        <p:spPr>
          <a:xfrm>
            <a:off x="5626225" y="1029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lt2"/>
                </a:solidFill>
                <a:latin typeface="Oswald"/>
                <a:ea typeface="Oswald"/>
                <a:cs typeface="Oswald"/>
                <a:sym typeface="Oswald"/>
              </a:rPr>
              <a:t>PRICE </a:t>
            </a:r>
            <a:endParaRPr sz="3600">
              <a:solidFill>
                <a:schemeClr val="lt2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57" name="Shape 157"/>
          <p:cNvSpPr txBox="1">
            <a:spLocks noGrp="1"/>
          </p:cNvSpPr>
          <p:nvPr>
            <p:ph type="body" idx="1"/>
          </p:nvPr>
        </p:nvSpPr>
        <p:spPr>
          <a:xfrm>
            <a:off x="4973275" y="858600"/>
            <a:ext cx="2702100" cy="404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Calibri"/>
                <a:ea typeface="Calibri"/>
                <a:cs typeface="Calibri"/>
                <a:sym typeface="Calibri"/>
              </a:rPr>
              <a:t>Coffee Classics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048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Calibri"/>
              <a:buChar char="●"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Regular: $3.75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Calibri"/>
              <a:buChar char="●"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Large: $4.50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marL="0" lvl="0" indent="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 b="1">
                <a:latin typeface="Calibri"/>
                <a:ea typeface="Calibri"/>
                <a:cs typeface="Calibri"/>
                <a:sym typeface="Calibri"/>
              </a:rPr>
              <a:t>Specialty Coffee 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048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Calibri"/>
              <a:buChar char="●"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Regular: $4.25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Calibri"/>
              <a:buChar char="●"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Large: $4.95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marL="0" lvl="0" indent="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 b="1">
                <a:latin typeface="Calibri"/>
                <a:ea typeface="Calibri"/>
                <a:cs typeface="Calibri"/>
                <a:sym typeface="Calibri"/>
              </a:rPr>
              <a:t>Specialty Drinks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048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Calibri"/>
              <a:buChar char="●"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Regular: $4.25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Calibri"/>
              <a:buChar char="●"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Large: $4.95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marL="0" lvl="0" indent="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 b="1">
                <a:latin typeface="Calibri"/>
                <a:ea typeface="Calibri"/>
                <a:cs typeface="Calibri"/>
                <a:sym typeface="Calibri"/>
              </a:rPr>
              <a:t>Sanctuary Coffee Beans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048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Calibri"/>
              <a:buChar char="●"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12 oz bags: $12.95 to $15.95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" name="Shape 158"/>
          <p:cNvSpPr txBox="1"/>
          <p:nvPr/>
        </p:nvSpPr>
        <p:spPr>
          <a:xfrm>
            <a:off x="2474700" y="858600"/>
            <a:ext cx="2198700" cy="288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Specialty Drinks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048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Char char="●"/>
            </a:pPr>
            <a:r>
              <a:rPr lang="en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Chai Tea Latte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048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Char char="●"/>
            </a:pPr>
            <a:r>
              <a:rPr lang="en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Dirty Chai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048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Char char="●"/>
            </a:pPr>
            <a:r>
              <a:rPr lang="en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Green Tea Mint Latte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048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Char char="●"/>
            </a:pPr>
            <a:r>
              <a:rPr lang="en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Tonic Water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Sanctuary Coffee Beans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048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Char char="●"/>
            </a:pPr>
            <a:r>
              <a:rPr lang="en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Brazil: Mogiana Peaberry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048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Char char="●"/>
            </a:pPr>
            <a:r>
              <a:rPr lang="en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Colombia: La Esperanza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048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Char char="●"/>
            </a:pPr>
            <a:r>
              <a:rPr lang="en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Ethiopia: Wenago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048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Char char="●"/>
            </a:pPr>
            <a:r>
              <a:rPr lang="en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Espresso: Flight of Fancy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048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Char char="●"/>
            </a:pPr>
            <a:r>
              <a:rPr lang="en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Guatemala: El Rincon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048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Char char="●"/>
            </a:pPr>
            <a:r>
              <a:rPr lang="en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Sumatra: Tano Batak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048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Char char="●"/>
            </a:pPr>
            <a:r>
              <a:rPr lang="en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Espresso: Decaf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048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Char char="●"/>
            </a:pPr>
            <a:r>
              <a:rPr lang="en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Decaf: Brazil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59" name="Shape 15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49250" y="1340563"/>
            <a:ext cx="2400176" cy="24623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Shape 16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092200" y="3745800"/>
            <a:ext cx="1374699" cy="1266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Shape 16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99650" y="3305827"/>
            <a:ext cx="1294849" cy="1706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Shape 166"/>
          <p:cNvSpPr txBox="1">
            <a:spLocks noGrp="1"/>
          </p:cNvSpPr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800">
                <a:solidFill>
                  <a:schemeClr val="lt2"/>
                </a:solidFill>
                <a:latin typeface="Oswald"/>
                <a:ea typeface="Oswald"/>
                <a:cs typeface="Oswald"/>
                <a:sym typeface="Oswald"/>
              </a:rPr>
              <a:t>DISTRIBUTION AND SUPPLY CHAIN STRATEGY</a:t>
            </a:r>
            <a:endParaRPr sz="3800">
              <a:solidFill>
                <a:schemeClr val="lt2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67" name="Shape 167"/>
          <p:cNvSpPr txBox="1">
            <a:spLocks noGrp="1"/>
          </p:cNvSpPr>
          <p:nvPr>
            <p:ph type="body" idx="1"/>
          </p:nvPr>
        </p:nvSpPr>
        <p:spPr>
          <a:xfrm>
            <a:off x="311700" y="1147225"/>
            <a:ext cx="4472100" cy="377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30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Calibri"/>
              <a:buChar char="●"/>
            </a:pPr>
            <a:r>
              <a:rPr lang="en" sz="1600">
                <a:latin typeface="Calibri"/>
                <a:ea typeface="Calibri"/>
                <a:cs typeface="Calibri"/>
                <a:sym typeface="Calibri"/>
              </a:rPr>
              <a:t>Small Supply Chain </a:t>
            </a:r>
            <a:endParaRPr sz="1600">
              <a:latin typeface="Calibri"/>
              <a:ea typeface="Calibri"/>
              <a:cs typeface="Calibri"/>
              <a:sym typeface="Calibri"/>
            </a:endParaRPr>
          </a:p>
          <a:p>
            <a:pPr marL="914400" lvl="1" indent="-330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Calibri"/>
              <a:buChar char="○"/>
            </a:pPr>
            <a:r>
              <a:rPr lang="en" sz="1600">
                <a:latin typeface="Calibri"/>
                <a:ea typeface="Calibri"/>
                <a:cs typeface="Calibri"/>
                <a:sym typeface="Calibri"/>
              </a:rPr>
              <a:t>Roaster located in Redlands, California</a:t>
            </a:r>
            <a:endParaRPr sz="1600">
              <a:latin typeface="Calibri"/>
              <a:ea typeface="Calibri"/>
              <a:cs typeface="Calibri"/>
              <a:sym typeface="Calibri"/>
            </a:endParaRPr>
          </a:p>
          <a:p>
            <a:pPr marL="914400" lvl="1" indent="-330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Calibri"/>
              <a:buChar char="○"/>
            </a:pPr>
            <a:r>
              <a:rPr lang="en" sz="1600">
                <a:latin typeface="Calibri"/>
                <a:ea typeface="Calibri"/>
                <a:cs typeface="Calibri"/>
                <a:sym typeface="Calibri"/>
              </a:rPr>
              <a:t>Only deals with coffee beans that are fair or direct trade </a:t>
            </a:r>
            <a:endParaRPr sz="1600">
              <a:latin typeface="Calibri"/>
              <a:ea typeface="Calibri"/>
              <a:cs typeface="Calibri"/>
              <a:sym typeface="Calibri"/>
            </a:endParaRPr>
          </a:p>
          <a:p>
            <a:pPr marL="914400" lvl="1" indent="-330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Calibri"/>
              <a:buChar char="○"/>
            </a:pPr>
            <a:r>
              <a:rPr lang="en" sz="1600">
                <a:latin typeface="Calibri"/>
                <a:ea typeface="Calibri"/>
                <a:cs typeface="Calibri"/>
                <a:sym typeface="Calibri"/>
              </a:rPr>
              <a:t>Ensure that coffee farmers receive an ethical wage </a:t>
            </a:r>
            <a:endParaRPr sz="16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30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Calibri"/>
              <a:buChar char="●"/>
            </a:pPr>
            <a:r>
              <a:rPr lang="en" sz="1600">
                <a:latin typeface="Calibri"/>
                <a:ea typeface="Calibri"/>
                <a:cs typeface="Calibri"/>
                <a:sym typeface="Calibri"/>
              </a:rPr>
              <a:t>Break out of coffee shop of distribution and sell coffee beans online </a:t>
            </a:r>
            <a:endParaRPr sz="1600">
              <a:latin typeface="Calibri"/>
              <a:ea typeface="Calibri"/>
              <a:cs typeface="Calibri"/>
              <a:sym typeface="Calibri"/>
            </a:endParaRPr>
          </a:p>
          <a:p>
            <a:pPr marL="914400" lvl="1" indent="-330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Calibri"/>
              <a:buChar char="○"/>
            </a:pPr>
            <a:r>
              <a:rPr lang="en" sz="1600">
                <a:latin typeface="Calibri"/>
                <a:ea typeface="Calibri"/>
                <a:cs typeface="Calibri"/>
                <a:sym typeface="Calibri"/>
              </a:rPr>
              <a:t>Problem is high shipping costs </a:t>
            </a:r>
            <a:endParaRPr sz="1600">
              <a:latin typeface="Calibri"/>
              <a:ea typeface="Calibri"/>
              <a:cs typeface="Calibri"/>
              <a:sym typeface="Calibri"/>
            </a:endParaRPr>
          </a:p>
          <a:p>
            <a:pPr marL="914400" lvl="1" indent="-330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Calibri"/>
              <a:buChar char="○"/>
            </a:pPr>
            <a:r>
              <a:rPr lang="en" sz="1600">
                <a:latin typeface="Calibri"/>
                <a:ea typeface="Calibri"/>
                <a:cs typeface="Calibri"/>
                <a:sym typeface="Calibri"/>
              </a:rPr>
              <a:t>Planning to launch subscription strategy </a:t>
            </a:r>
            <a:endParaRPr sz="16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68" name="Shape 168"/>
          <p:cNvPicPr preferRelativeResize="0"/>
          <p:nvPr/>
        </p:nvPicPr>
        <p:blipFill rotWithShape="1">
          <a:blip r:embed="rId3">
            <a:alphaModFix/>
          </a:blip>
          <a:srcRect l="48812"/>
          <a:stretch/>
        </p:blipFill>
        <p:spPr>
          <a:xfrm>
            <a:off x="4906338" y="1147225"/>
            <a:ext cx="1843625" cy="2024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Shape 16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26138" y="3306425"/>
            <a:ext cx="3356751" cy="1398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Shape 17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872525" y="1470625"/>
            <a:ext cx="2016523" cy="1512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Shape 175"/>
          <p:cNvSpPr txBox="1">
            <a:spLocks noGrp="1"/>
          </p:cNvSpPr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2"/>
                </a:solidFill>
                <a:latin typeface="Oswald"/>
                <a:ea typeface="Oswald"/>
                <a:cs typeface="Oswald"/>
                <a:sym typeface="Oswald"/>
              </a:rPr>
              <a:t>PROMOTION STRATEGY</a:t>
            </a:r>
            <a:endParaRPr>
              <a:solidFill>
                <a:schemeClr val="lt2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76" name="Shape 176"/>
          <p:cNvSpPr txBox="1">
            <a:spLocks noGrp="1"/>
          </p:cNvSpPr>
          <p:nvPr>
            <p:ph type="body" idx="1"/>
          </p:nvPr>
        </p:nvSpPr>
        <p:spPr>
          <a:xfrm>
            <a:off x="311700" y="1147225"/>
            <a:ext cx="3879300" cy="351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Font typeface="Calibri"/>
              <a:buChar char="●"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Word of mouth 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Font typeface="Calibri"/>
              <a:buChar char="●"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Social Media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Font typeface="Calibri"/>
              <a:buChar char="○"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Instagram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Font typeface="Calibri"/>
              <a:buChar char="○"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Facebook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Font typeface="Calibri"/>
              <a:buChar char="○"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Twitter 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Font typeface="Calibri"/>
              <a:buChar char="●"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Student Discounts 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Font typeface="Calibri"/>
              <a:buChar char="●"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Stamp Cards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Font typeface="Calibri"/>
              <a:buChar char="○"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Stamped per visit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Font typeface="Calibri"/>
              <a:buChar char="○"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Stamp is initialed by barista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Font typeface="Calibri"/>
              <a:buChar char="○"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Free item after 10 stamps 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Font typeface="Calibri"/>
              <a:buChar char="○"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Can get 3 free drinks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7" name="Shape 17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27037" y="3414175"/>
            <a:ext cx="1759675" cy="661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Shape 17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73475" y="4383950"/>
            <a:ext cx="2960025" cy="593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Shape 17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822325" y="3122275"/>
            <a:ext cx="1646702" cy="12453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Shape 18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822325" y="1590463"/>
            <a:ext cx="3185550" cy="16754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Shape 18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204543" y="1147225"/>
            <a:ext cx="2398199" cy="21186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Shape 186"/>
          <p:cNvSpPr txBox="1">
            <a:spLocks noGrp="1"/>
          </p:cNvSpPr>
          <p:nvPr>
            <p:ph type="title"/>
          </p:nvPr>
        </p:nvSpPr>
        <p:spPr>
          <a:xfrm>
            <a:off x="311700" y="239725"/>
            <a:ext cx="8520600" cy="831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2"/>
                </a:solidFill>
                <a:latin typeface="Oswald"/>
                <a:ea typeface="Oswald"/>
                <a:cs typeface="Oswald"/>
                <a:sym typeface="Oswald"/>
              </a:rPr>
              <a:t>PUBLIC RELATION STRATEGY</a:t>
            </a:r>
            <a:endParaRPr>
              <a:solidFill>
                <a:schemeClr val="lt2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87" name="Shape 187"/>
          <p:cNvSpPr txBox="1">
            <a:spLocks noGrp="1"/>
          </p:cNvSpPr>
          <p:nvPr>
            <p:ph type="body" idx="1"/>
          </p:nvPr>
        </p:nvSpPr>
        <p:spPr>
          <a:xfrm>
            <a:off x="83100" y="1072825"/>
            <a:ext cx="5494200" cy="380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2385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500"/>
              <a:buFont typeface="Calibri"/>
              <a:buChar char="●"/>
            </a:pPr>
            <a:r>
              <a:rPr lang="en" sz="1500">
                <a:latin typeface="Calibri"/>
                <a:ea typeface="Calibri"/>
                <a:cs typeface="Calibri"/>
                <a:sym typeface="Calibri"/>
              </a:rPr>
              <a:t>Network with community leaders, pastors, clergy, civil leaders, police department, fire department, business leaders </a:t>
            </a:r>
            <a:endParaRPr sz="150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2385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500"/>
              <a:buFont typeface="Calibri"/>
              <a:buChar char="●"/>
            </a:pPr>
            <a:r>
              <a:rPr lang="en" sz="1500">
                <a:latin typeface="Calibri"/>
                <a:ea typeface="Calibri"/>
                <a:cs typeface="Calibri"/>
                <a:sym typeface="Calibri"/>
              </a:rPr>
              <a:t>Increase community involvement</a:t>
            </a:r>
            <a:endParaRPr sz="150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2385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500"/>
              <a:buFont typeface="Calibri"/>
              <a:buChar char="●"/>
            </a:pPr>
            <a:r>
              <a:rPr lang="en" sz="1500">
                <a:latin typeface="Calibri"/>
                <a:ea typeface="Calibri"/>
                <a:cs typeface="Calibri"/>
                <a:sym typeface="Calibri"/>
              </a:rPr>
              <a:t>Increase brand reputation, but most importantly raise awareness on social justice </a:t>
            </a:r>
            <a:endParaRPr sz="150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2385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500"/>
              <a:buFont typeface="Calibri"/>
              <a:buChar char="●"/>
            </a:pPr>
            <a:r>
              <a:rPr lang="en" sz="1500">
                <a:latin typeface="Calibri"/>
                <a:ea typeface="Calibri"/>
                <a:cs typeface="Calibri"/>
                <a:sym typeface="Calibri"/>
              </a:rPr>
              <a:t>100% of their profits goes to charities within the community </a:t>
            </a:r>
            <a:endParaRPr sz="150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2385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500"/>
              <a:buFont typeface="Calibri"/>
              <a:buChar char="●"/>
            </a:pPr>
            <a:r>
              <a:rPr lang="en" sz="1500">
                <a:latin typeface="Calibri"/>
                <a:ea typeface="Calibri"/>
                <a:cs typeface="Calibri"/>
                <a:sym typeface="Calibri"/>
              </a:rPr>
              <a:t>Roaster donates 10 pounds of food for every pound of coffee</a:t>
            </a:r>
            <a:endParaRPr sz="1500">
              <a:latin typeface="Calibri"/>
              <a:ea typeface="Calibri"/>
              <a:cs typeface="Calibri"/>
              <a:sym typeface="Calibri"/>
            </a:endParaRPr>
          </a:p>
          <a:p>
            <a:pPr marL="914400" lvl="1" indent="-32385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500"/>
              <a:buFont typeface="Calibri"/>
              <a:buChar char="○"/>
            </a:pPr>
            <a:r>
              <a:rPr lang="en" sz="1500">
                <a:latin typeface="Calibri"/>
                <a:ea typeface="Calibri"/>
                <a:cs typeface="Calibri"/>
                <a:sym typeface="Calibri"/>
              </a:rPr>
              <a:t>Donated almost 34,000 pounds of food </a:t>
            </a:r>
            <a:endParaRPr sz="150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2385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500"/>
              <a:buFont typeface="Calibri"/>
              <a:buChar char="●"/>
            </a:pPr>
            <a:r>
              <a:rPr lang="en" sz="1500">
                <a:latin typeface="Calibri"/>
                <a:ea typeface="Calibri"/>
                <a:cs typeface="Calibri"/>
                <a:sym typeface="Calibri"/>
              </a:rPr>
              <a:t>A little extra love in each cup will add up to one big donation at the end of the year! </a:t>
            </a:r>
            <a:endParaRPr sz="15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8" name="Shape 18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63850" y="984275"/>
            <a:ext cx="2588849" cy="24621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Shape 18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39875" y="3669506"/>
            <a:ext cx="2061875" cy="11546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Shape 190"/>
          <p:cNvPicPr preferRelativeResize="0"/>
          <p:nvPr/>
        </p:nvPicPr>
        <p:blipFill rotWithShape="1">
          <a:blip r:embed="rId5">
            <a:alphaModFix/>
          </a:blip>
          <a:srcRect l="23965" r="10555"/>
          <a:stretch/>
        </p:blipFill>
        <p:spPr>
          <a:xfrm>
            <a:off x="5676448" y="3597825"/>
            <a:ext cx="1164275" cy="1298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Shape 195"/>
          <p:cNvSpPr txBox="1">
            <a:spLocks noGrp="1"/>
          </p:cNvSpPr>
          <p:nvPr>
            <p:ph type="title" idx="4294967295"/>
          </p:nvPr>
        </p:nvSpPr>
        <p:spPr>
          <a:xfrm>
            <a:off x="3351300" y="1294350"/>
            <a:ext cx="5792700" cy="255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>
                <a:solidFill>
                  <a:schemeClr val="lt2"/>
                </a:solidFill>
                <a:latin typeface="Oswald"/>
                <a:ea typeface="Oswald"/>
                <a:cs typeface="Oswald"/>
                <a:sym typeface="Oswald"/>
              </a:rPr>
              <a:t>CONSULTATION </a:t>
            </a:r>
            <a:endParaRPr sz="5000">
              <a:solidFill>
                <a:schemeClr val="lt2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>
                <a:solidFill>
                  <a:schemeClr val="lt2"/>
                </a:solidFill>
                <a:latin typeface="Oswald"/>
                <a:ea typeface="Oswald"/>
                <a:cs typeface="Oswald"/>
                <a:sym typeface="Oswald"/>
              </a:rPr>
              <a:t>TO THE </a:t>
            </a:r>
            <a:endParaRPr sz="5000">
              <a:solidFill>
                <a:schemeClr val="lt2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>
                <a:solidFill>
                  <a:schemeClr val="lt2"/>
                </a:solidFill>
                <a:latin typeface="Oswald"/>
                <a:ea typeface="Oswald"/>
                <a:cs typeface="Oswald"/>
                <a:sym typeface="Oswald"/>
              </a:rPr>
              <a:t>BUSINESS OWNER </a:t>
            </a:r>
            <a:endParaRPr sz="5000">
              <a:solidFill>
                <a:schemeClr val="lt2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Shape 200"/>
          <p:cNvSpPr txBox="1">
            <a:spLocks noGrp="1"/>
          </p:cNvSpPr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2"/>
                </a:solidFill>
                <a:latin typeface="Oswald"/>
                <a:ea typeface="Oswald"/>
                <a:cs typeface="Oswald"/>
                <a:sym typeface="Oswald"/>
              </a:rPr>
              <a:t>RECOMMENDATIONS</a:t>
            </a:r>
            <a:endParaRPr>
              <a:solidFill>
                <a:schemeClr val="lt2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201" name="Shape 201"/>
          <p:cNvSpPr txBox="1">
            <a:spLocks noGrp="1"/>
          </p:cNvSpPr>
          <p:nvPr>
            <p:ph type="body" idx="1"/>
          </p:nvPr>
        </p:nvSpPr>
        <p:spPr>
          <a:xfrm>
            <a:off x="311700" y="1225225"/>
            <a:ext cx="8520600" cy="335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160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" name="Shape 20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3758500"/>
            <a:ext cx="9143998" cy="1385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Shape 20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0800000">
            <a:off x="2" y="0"/>
            <a:ext cx="9143998" cy="1385000"/>
          </a:xfrm>
          <a:prstGeom prst="rect">
            <a:avLst/>
          </a:prstGeom>
          <a:noFill/>
          <a:ln>
            <a:noFill/>
          </a:ln>
        </p:spPr>
      </p:pic>
      <p:sp>
        <p:nvSpPr>
          <p:cNvPr id="208" name="Shape 208"/>
          <p:cNvSpPr txBox="1">
            <a:spLocks noGrp="1"/>
          </p:cNvSpPr>
          <p:nvPr>
            <p:ph type="title" idx="4294967295"/>
          </p:nvPr>
        </p:nvSpPr>
        <p:spPr>
          <a:xfrm>
            <a:off x="267563" y="1109875"/>
            <a:ext cx="8520600" cy="2219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0">
              <a:solidFill>
                <a:schemeClr val="accent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0">
              <a:solidFill>
                <a:schemeClr val="accent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0">
              <a:solidFill>
                <a:schemeClr val="accent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accent1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0">
                <a:solidFill>
                  <a:schemeClr val="accent1"/>
                </a:solidFill>
                <a:latin typeface="Oswald"/>
                <a:ea typeface="Oswald"/>
                <a:cs typeface="Oswald"/>
                <a:sym typeface="Oswald"/>
              </a:rPr>
              <a:t>THANK YOU</a:t>
            </a:r>
            <a:endParaRPr sz="8000">
              <a:solidFill>
                <a:schemeClr val="accent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xe">
  <a:themeElements>
    <a:clrScheme name="Luxe">
      <a:dk1>
        <a:srgbClr val="000000"/>
      </a:dk1>
      <a:lt1>
        <a:srgbClr val="FFFFFF"/>
      </a:lt1>
      <a:dk2>
        <a:srgbClr val="B7B7B7"/>
      </a:dk2>
      <a:lt2>
        <a:srgbClr val="CCA677"/>
      </a:lt2>
      <a:accent1>
        <a:srgbClr val="5D4037"/>
      </a:accent1>
      <a:accent2>
        <a:srgbClr val="455A64"/>
      </a:accent2>
      <a:accent3>
        <a:srgbClr val="607D8B"/>
      </a:accent3>
      <a:accent4>
        <a:srgbClr val="78909C"/>
      </a:accent4>
      <a:accent5>
        <a:srgbClr val="57BB8A"/>
      </a:accent5>
      <a:accent6>
        <a:srgbClr val="DCE755"/>
      </a:accent6>
      <a:hlink>
        <a:srgbClr val="57BB8A"/>
      </a:hlink>
      <a:folHlink>
        <a:srgbClr val="57BB8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502</Words>
  <Application>Microsoft Office PowerPoint</Application>
  <PresentationFormat>On-screen Show (16:9)</PresentationFormat>
  <Paragraphs>130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8" baseType="lpstr">
      <vt:lpstr>Arial</vt:lpstr>
      <vt:lpstr>Calibri</vt:lpstr>
      <vt:lpstr>Times New Roman</vt:lpstr>
      <vt:lpstr>Oswald</vt:lpstr>
      <vt:lpstr>Open Sans</vt:lpstr>
      <vt:lpstr>Economica</vt:lpstr>
      <vt:lpstr>Luxe</vt:lpstr>
      <vt:lpstr>PowerPoint Presentation</vt:lpstr>
      <vt:lpstr>OVERVIEW</vt:lpstr>
      <vt:lpstr>EXECUTIVE SUMMARY</vt:lpstr>
      <vt:lpstr>SITUATION ANALYSIS</vt:lpstr>
      <vt:lpstr>INTERNAL</vt:lpstr>
      <vt:lpstr>CUSTOMER</vt:lpstr>
      <vt:lpstr>EXTERNAL</vt:lpstr>
      <vt:lpstr>SWOT ANALYSIS</vt:lpstr>
      <vt:lpstr>SWOT </vt:lpstr>
      <vt:lpstr>TOWS MATRIX</vt:lpstr>
      <vt:lpstr>COMPETITIVE ADVANTAGE</vt:lpstr>
      <vt:lpstr>MARKETING GOALS AND OBJECTIVES</vt:lpstr>
      <vt:lpstr>MARKETING STRATEGY  AND  MARKETING MIX </vt:lpstr>
      <vt:lpstr>TARGET MARKET </vt:lpstr>
      <vt:lpstr>PRODUCTS</vt:lpstr>
      <vt:lpstr>DISTRIBUTION AND SUPPLY CHAIN STRATEGY</vt:lpstr>
      <vt:lpstr>PROMOTION STRATEGY</vt:lpstr>
      <vt:lpstr>PUBLIC RELATION STRATEGY</vt:lpstr>
      <vt:lpstr>CONSULTATION  TO THE  BUSINESS OWNER </vt:lpstr>
      <vt:lpstr>RECOMMENDATIONS</vt:lpstr>
      <vt:lpstr>    THANK YOU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admin</cp:lastModifiedBy>
  <cp:revision>2</cp:revision>
  <dcterms:modified xsi:type="dcterms:W3CDTF">2018-03-09T00:05:22Z</dcterms:modified>
</cp:coreProperties>
</file>